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Playfair Display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Oswald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55BED4-52C4-4493-8B98-558882705407}">
  <a:tblStyle styleId="{D455BED4-52C4-4493-8B98-55888270540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4.xml"/><Relationship Id="rId42" Type="http://schemas.openxmlformats.org/officeDocument/2006/relationships/font" Target="fonts/Oswald-regular.fntdata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Oswald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layfairDisplay-bold.fntdata"/><Relationship Id="rId12" Type="http://schemas.openxmlformats.org/officeDocument/2006/relationships/slide" Target="slides/slide6.xml"/><Relationship Id="rId34" Type="http://schemas.openxmlformats.org/officeDocument/2006/relationships/font" Target="fonts/PlayfairDisplay-regular.fntdata"/><Relationship Id="rId15" Type="http://schemas.openxmlformats.org/officeDocument/2006/relationships/slide" Target="slides/slide9.xml"/><Relationship Id="rId37" Type="http://schemas.openxmlformats.org/officeDocument/2006/relationships/font" Target="fonts/PlayfairDisplay-boldItalic.fntdata"/><Relationship Id="rId14" Type="http://schemas.openxmlformats.org/officeDocument/2006/relationships/slide" Target="slides/slide8.xml"/><Relationship Id="rId36" Type="http://schemas.openxmlformats.org/officeDocument/2006/relationships/font" Target="fonts/PlayfairDisplay-italic.fntdata"/><Relationship Id="rId17" Type="http://schemas.openxmlformats.org/officeDocument/2006/relationships/slide" Target="slides/slide11.xml"/><Relationship Id="rId39" Type="http://schemas.openxmlformats.org/officeDocument/2006/relationships/font" Target="fonts/Montserrat-bold.fntdata"/><Relationship Id="rId16" Type="http://schemas.openxmlformats.org/officeDocument/2006/relationships/slide" Target="slides/slide10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d737fc63e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d737fc63e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d737fc63e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d737fc63e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d737fc63e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4d737fc63e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d737fc63e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d737fc63e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d737fc63e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d737fc63e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4d737fc63e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4d737fc63e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d737fc63e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d737fc63e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d737fc63e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d737fc63e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d737fc63e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4d737fc63e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d737fc63e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4d737fc63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4d737fc63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4d737fc63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d737fc63e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4d737fc63e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d737fc63e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d737fc63e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d737fc63e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4d737fc63e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d737fc63e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d737fc63e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d737fc63e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4d737fc63e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d737fc63e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d737fc63e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d737fc63e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4d737fc63e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4d79a0880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4d79a0880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d737fc63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d737fc63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4d737fc63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4d737fc63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d79a0880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d79a0880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d737fc63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d737fc63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d737fc63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d737fc63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d737fc63e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4d737fc63e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e1d4742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e1d4742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5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1013600" y="1403850"/>
            <a:ext cx="72786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820"/>
              <a:t>INCONTRO DI CONTINUITÀ</a:t>
            </a:r>
            <a:endParaRPr sz="28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820"/>
              <a:t>TRA I REMIGINI DELLA SCUOLA DELL’INFANZIA ANDERSEN </a:t>
            </a:r>
            <a:endParaRPr sz="28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820"/>
              <a:t>E LA CLASSE </a:t>
            </a:r>
            <a:r>
              <a:rPr b="0" lang="it" sz="2820">
                <a:latin typeface="Comic Sans MS"/>
                <a:ea typeface="Comic Sans MS"/>
                <a:cs typeface="Comic Sans MS"/>
                <a:sym typeface="Comic Sans MS"/>
              </a:rPr>
              <a:t>3^</a:t>
            </a:r>
            <a:r>
              <a:rPr lang="it" sz="2820"/>
              <a:t>E </a:t>
            </a:r>
            <a:endParaRPr sz="28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820"/>
              <a:t>DELLA SCUOLA PRIMARIA PEZZANI</a:t>
            </a:r>
            <a:endParaRPr sz="2820"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625425" y="3550650"/>
            <a:ext cx="4076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1 GIUGNO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00" y="306725"/>
            <a:ext cx="6317400" cy="45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88" y="3172400"/>
            <a:ext cx="1342925" cy="13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 rot="-1035256">
            <a:off x="333274" y="875517"/>
            <a:ext cx="1767962" cy="129295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ECCO I DISEGNI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DEI FUTURI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Playfair Display"/>
                <a:ea typeface="Playfair Display"/>
                <a:cs typeface="Playfair Display"/>
                <a:sym typeface="Playfair Display"/>
              </a:rPr>
              <a:t>REMIGINI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550" y="241875"/>
            <a:ext cx="6640900" cy="46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00" y="152400"/>
            <a:ext cx="35576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900" y="257188"/>
            <a:ext cx="6526951" cy="46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488" y="312838"/>
            <a:ext cx="6419025" cy="45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050" y="382825"/>
            <a:ext cx="6663900" cy="469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325" y="411200"/>
            <a:ext cx="6342200" cy="46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775" y="265875"/>
            <a:ext cx="6462450" cy="461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388" y="339688"/>
            <a:ext cx="6177226" cy="44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413" y="287250"/>
            <a:ext cx="6097175" cy="46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COSA ABBIAMO FATTO DURANTE IL NOSTRO INCONTRO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069675"/>
            <a:ext cx="8520600" cy="38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-</a:t>
            </a:r>
            <a:r>
              <a:rPr b="1" lang="it"/>
              <a:t>Dopo i saluti di benvenuto… le presentazioni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-I bambini dell’infanzia hanno fatto domande ai compagni di terza (curiosità sulla scuola)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-Canto insieme ai piccoli dell’Infanzia: “Gli indiani al centro della terra”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-Canto dei bambini di terza per i futuri remigini: “Terra della betulla”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-Lettura da parte degli alunni di terza di una storia e di indovinelli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-Illustrazione della storia da parte dei piccoli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-Coloritura di piccole immagini in ricordo dell’incontro da parte dei bambini di 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3^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-Canto dei bambini dell’Infanzia dedicato ai grandi: “Whisky il ragnetto”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-Infine, di nuovo insieme per i saluti la canzone: “Gli indiani al centro della terra”.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550" y="309125"/>
            <a:ext cx="6144901" cy="45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763" y="229725"/>
            <a:ext cx="6228475" cy="46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000" y="412100"/>
            <a:ext cx="6049999" cy="45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625" y="265013"/>
            <a:ext cx="5844400" cy="46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875" y="239137"/>
            <a:ext cx="6274299" cy="46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>
            <p:ph type="title"/>
          </p:nvPr>
        </p:nvSpPr>
        <p:spPr>
          <a:xfrm>
            <a:off x="311700" y="778525"/>
            <a:ext cx="2808000" cy="28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UNA PICCOLA IMMAGINE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CHE I BAMBINI DI 3^E HANNO COLORATO IN RICORDO DI QUESTO INCONTRO</a:t>
            </a:r>
            <a:endParaRPr/>
          </a:p>
        </p:txBody>
      </p:sp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838" y="152400"/>
            <a:ext cx="469458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type="title"/>
          </p:nvPr>
        </p:nvSpPr>
        <p:spPr>
          <a:xfrm>
            <a:off x="238600" y="401125"/>
            <a:ext cx="8520600" cy="7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/>
              <a:t>OGNUNO HA INCOLLATO IL RICORDO DELL’INCONTRO SUL PROPRIO QUADERNO </a:t>
            </a:r>
            <a:endParaRPr sz="2000"/>
          </a:p>
        </p:txBody>
      </p:sp>
      <p:pic>
        <p:nvPicPr>
          <p:cNvPr id="218" name="Google Shape;2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450" y="1112725"/>
            <a:ext cx="3509478" cy="372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600" y="1178850"/>
            <a:ext cx="3961989" cy="372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type="title"/>
          </p:nvPr>
        </p:nvSpPr>
        <p:spPr>
          <a:xfrm>
            <a:off x="344250" y="940275"/>
            <a:ext cx="8455500" cy="298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4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420"/>
              <a:t>PER CONCLUDERE, PRIMA DI SALUTARCI, ABBIAMO CANTATO DI NUOVO INSIEME LA CANZONE DEGLI INDIANI</a:t>
            </a:r>
            <a:endParaRPr sz="34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420"/>
          </a:p>
        </p:txBody>
      </p:sp>
      <p:sp>
        <p:nvSpPr>
          <p:cNvPr id="225" name="Google Shape;225;p39"/>
          <p:cNvSpPr txBox="1"/>
          <p:nvPr/>
        </p:nvSpPr>
        <p:spPr>
          <a:xfrm>
            <a:off x="474425" y="4045800"/>
            <a:ext cx="6661500" cy="83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BUONE VACANZE A TUTTI DAI BAMBINI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DELLA SCUOLA DELL’INFANZIA “ANDERSEN”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E DAGLI ALUNNI DELLA 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3^</a:t>
            </a: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E DELLA SCUOLA PRIMARIA “PEZZANI”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6" name="Google Shape;226;p39"/>
          <p:cNvPicPr preferRelativeResize="0"/>
          <p:nvPr/>
        </p:nvPicPr>
        <p:blipFill rotWithShape="1">
          <a:blip r:embed="rId3">
            <a:alphaModFix/>
          </a:blip>
          <a:srcRect b="0" l="0" r="0" t="-21432"/>
          <a:stretch/>
        </p:blipFill>
        <p:spPr>
          <a:xfrm>
            <a:off x="7135998" y="3213375"/>
            <a:ext cx="1663752" cy="16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41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PRESENTAZIONI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1617450" y="4433975"/>
            <a:ext cx="1143000" cy="400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3^</a:t>
            </a:r>
            <a:r>
              <a:rPr b="1" lang="it">
                <a:latin typeface="Playfair Display"/>
                <a:ea typeface="Playfair Display"/>
                <a:cs typeface="Playfair Display"/>
                <a:sym typeface="Playfair Display"/>
              </a:rPr>
              <a:t> E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645700" y="4529650"/>
            <a:ext cx="1865400" cy="4002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layfair Display"/>
                <a:ea typeface="Playfair Display"/>
                <a:cs typeface="Playfair Display"/>
                <a:sym typeface="Playfair Display"/>
              </a:rPr>
              <a:t>FUTURI REMIGINI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125" y="1017725"/>
            <a:ext cx="2715701" cy="34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513" y="613850"/>
            <a:ext cx="4009774" cy="39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 rot="-2295616">
            <a:off x="366824" y="1248316"/>
            <a:ext cx="3775952" cy="890119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/>
              <a:t>ECCO LA STORIA</a:t>
            </a:r>
            <a:endParaRPr sz="400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300" y="227875"/>
            <a:ext cx="392500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50" y="3517499"/>
            <a:ext cx="1175350" cy="9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2577" y="2924350"/>
            <a:ext cx="1625625" cy="15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99790">
            <a:off x="318650" y="606000"/>
            <a:ext cx="1540450" cy="9208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4" name="Google Shape;84;p16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{D455BED4-52C4-4493-8B98-558882705407}</a:tableStyleId>
              </a:tblPr>
              <a:tblGrid>
                <a:gridCol w="1085850"/>
                <a:gridCol w="1943100"/>
              </a:tblGrid>
              <a:tr h="781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92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8250" y="4187414"/>
            <a:ext cx="1368290" cy="65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300"/>
              <a:t>INDOVINELLI</a:t>
            </a:r>
            <a:endParaRPr sz="3300"/>
          </a:p>
        </p:txBody>
      </p:sp>
      <p:sp>
        <p:nvSpPr>
          <p:cNvPr id="91" name="Google Shape;91;p17"/>
          <p:cNvSpPr txBox="1"/>
          <p:nvPr/>
        </p:nvSpPr>
        <p:spPr>
          <a:xfrm rot="-1755269">
            <a:off x="204464" y="1499686"/>
            <a:ext cx="2965072" cy="73872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HA </a:t>
            </a: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 ZAMPE E MIAGOLA.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CHE COS’È?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2" name="Google Shape;92;p17"/>
          <p:cNvSpPr txBox="1"/>
          <p:nvPr/>
        </p:nvSpPr>
        <p:spPr>
          <a:xfrm rot="-910007">
            <a:off x="6265860" y="3172489"/>
            <a:ext cx="1740629" cy="12927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 G</a:t>
            </a: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IALLO E PIGOLA.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CHE COS’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È?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3" name="Google Shape;93;p17"/>
          <p:cNvSpPr txBox="1"/>
          <p:nvPr/>
        </p:nvSpPr>
        <p:spPr>
          <a:xfrm rot="948585">
            <a:off x="6137482" y="776667"/>
            <a:ext cx="1984261" cy="101586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LA SUA MAMMA  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 L</a:t>
            </a: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A CAVALLA.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CHI 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È?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" name="Google Shape;94;p17"/>
          <p:cNvSpPr txBox="1"/>
          <p:nvPr/>
        </p:nvSpPr>
        <p:spPr>
          <a:xfrm rot="710241">
            <a:off x="846876" y="3384692"/>
            <a:ext cx="3157447" cy="1015766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VOLA DI FIORE IN FIORE.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MA NON 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</a:t>
            </a: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 UN UCCELLO. CHI 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È?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2544800" y="2137200"/>
            <a:ext cx="3698700" cy="7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 I</a:t>
            </a:r>
            <a:r>
              <a:rPr b="1" lang="it" sz="1800">
                <a:latin typeface="Playfair Display"/>
                <a:ea typeface="Playfair Display"/>
                <a:cs typeface="Playfair Display"/>
                <a:sym typeface="Playfair Display"/>
              </a:rPr>
              <a:t>L FIGLIO DELLA PECORA. CHI </a:t>
            </a:r>
            <a:r>
              <a:rPr b="1" lang="it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È?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450" y="1115488"/>
            <a:ext cx="656496" cy="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588" y="2039418"/>
            <a:ext cx="1019175" cy="84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6305" y="1249216"/>
            <a:ext cx="458820" cy="6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125" y="822350"/>
            <a:ext cx="656500" cy="6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03902" y="3041848"/>
            <a:ext cx="1174813" cy="155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77650"/>
            <a:ext cx="8520600" cy="7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MENTRE GLI ALUNNI DI 3^E   RACCONTANO LA STORIA…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4871">
            <a:off x="378846" y="1622604"/>
            <a:ext cx="4163332" cy="254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45173">
            <a:off x="4439569" y="1523367"/>
            <a:ext cx="4279061" cy="254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056575"/>
            <a:ext cx="8174400" cy="63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… </a:t>
            </a:r>
            <a:r>
              <a:rPr lang="it" sz="3066"/>
              <a:t>I PICCOLI ASCOLTANO CON GRANDE ATTENZIONE</a:t>
            </a:r>
            <a:endParaRPr sz="3066"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175" y="304800"/>
            <a:ext cx="6795514" cy="37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479475" y="940275"/>
            <a:ext cx="2874000" cy="10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722"/>
              <a:t>ILLUSTRIAMO</a:t>
            </a:r>
            <a:endParaRPr sz="272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722"/>
              <a:t> LA STORIA…</a:t>
            </a:r>
            <a:endParaRPr sz="2500"/>
          </a:p>
        </p:txBody>
      </p:sp>
      <p:graphicFrame>
        <p:nvGraphicFramePr>
          <p:cNvPr id="119" name="Google Shape;119;p20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{D455BED4-52C4-4493-8B98-558882705407}</a:tableStyleId>
              </a:tblPr>
              <a:tblGrid>
                <a:gridCol w="1085850"/>
                <a:gridCol w="1800225"/>
              </a:tblGrid>
              <a:tr h="790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23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050" y="2970500"/>
            <a:ext cx="1757651" cy="13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875" y="152400"/>
            <a:ext cx="5179267" cy="233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8175" y="2668832"/>
            <a:ext cx="4382349" cy="235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 rot="-787786">
            <a:off x="536671" y="477884"/>
            <a:ext cx="3536758" cy="74829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TUTTI AL LAVORO</a:t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25" y="1781349"/>
            <a:ext cx="3861425" cy="24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500" y="152400"/>
            <a:ext cx="363632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